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44" r:id="rId2"/>
    <p:sldId id="369" r:id="rId3"/>
    <p:sldId id="509" r:id="rId4"/>
    <p:sldId id="510" r:id="rId5"/>
  </p:sldIdLst>
  <p:sldSz cx="9144000" cy="6858000" type="screen4x3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486" autoAdjust="0"/>
  </p:normalViewPr>
  <p:slideViewPr>
    <p:cSldViewPr>
      <p:cViewPr varScale="1">
        <p:scale>
          <a:sx n="104" d="100"/>
          <a:sy n="104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06357" y="4689516"/>
            <a:ext cx="4984962" cy="44426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3176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>
                <a:solidFill>
                  <a:srgbClr val="FF0000"/>
                </a:solidFill>
              </a:rPr>
              <a:t>Пролейка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м.р</a:t>
            </a:r>
            <a:r>
              <a:rPr lang="ru-RU" sz="1200" dirty="0">
                <a:solidFill>
                  <a:srgbClr val="FF0000"/>
                </a:solidFill>
              </a:rPr>
              <a:t>. </a:t>
            </a:r>
            <a:r>
              <a:rPr lang="ru-RU" sz="1200" dirty="0" err="1">
                <a:solidFill>
                  <a:srgbClr val="FF0000"/>
                </a:solidFill>
              </a:rPr>
              <a:t>Елховский</a:t>
            </a:r>
            <a:r>
              <a:rPr lang="ru-RU" sz="1200" dirty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>
                <a:solidFill>
                  <a:srgbClr val="FF0000"/>
                </a:solidFill>
              </a:rPr>
              <a:t>инфографики</a:t>
            </a:r>
            <a:r>
              <a:rPr lang="ru-RU" sz="1200" dirty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051719" y="6597352"/>
            <a:ext cx="597666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t>Правительство Самарской области</a:t>
            </a:r>
          </a:p>
        </p:txBody>
      </p:sp>
      <p:sp>
        <p:nvSpPr>
          <p:cNvPr id="18" name="Shape 18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85800" y="1628799"/>
            <a:ext cx="8458200" cy="1470026"/>
          </a:xfrm>
          <a:prstGeom prst="rect">
            <a:avLst/>
          </a:prstGeom>
        </p:spPr>
        <p:txBody>
          <a:bodyPr/>
          <a:lstStyle>
            <a:lvl1pPr indent="0">
              <a:defRPr sz="2800" b="1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2555775" y="4077072"/>
            <a:ext cx="6400801" cy="72008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SzTx/>
              <a:buFontTx/>
              <a:buNone/>
              <a:defRPr sz="2000"/>
            </a:lvl1pPr>
          </a:lstStyle>
          <a:p>
            <a:r>
              <a:t>ПОДЗАГОЛОВОК ПРЕЗЕНТАЦИИ</a:t>
            </a:r>
          </a:p>
        </p:txBody>
      </p:sp>
      <p:pic>
        <p:nvPicPr>
          <p:cNvPr id="21" name="image1.tif" descr="самара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683568" y="3284983"/>
            <a:ext cx="8460432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123727" y="6669360"/>
            <a:ext cx="5616626" cy="1440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5532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2051719" y="6597352"/>
            <a:ext cx="597666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dirty="0"/>
          </a:p>
        </p:txBody>
      </p:sp>
      <p:sp>
        <p:nvSpPr>
          <p:cNvPr id="33" name="Shape 33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-27385"/>
            <a:ext cx="9144000" cy="764706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</p:spPr>
        <p:txBody>
          <a:bodyPr lIns="45719" rIns="45719" anchor="ctr"/>
          <a:lstStyle/>
          <a:p>
            <a:pPr indent="450000" algn="ctr">
              <a:defRPr sz="4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" name="image1.tif" descr="самара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Образец</a:t>
            </a:r>
            <a:r>
              <a:rPr dirty="0"/>
              <a:t> </a:t>
            </a:r>
            <a:r>
              <a:rPr dirty="0" err="1"/>
              <a:t>текста</a:t>
            </a:r>
            <a:endParaRPr dirty="0"/>
          </a:p>
          <a:p>
            <a:pPr lvl="1"/>
            <a:r>
              <a:rPr dirty="0" err="1"/>
              <a:t>Второй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2"/>
            <a:r>
              <a:rPr dirty="0" err="1"/>
              <a:t>Третий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3"/>
            <a:r>
              <a:rPr dirty="0" err="1"/>
              <a:t>Четвертый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4"/>
            <a:r>
              <a:rPr dirty="0" err="1"/>
              <a:t>Пятый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187624" y="-27384"/>
            <a:ext cx="7270577" cy="737321"/>
          </a:xfrm>
          <a:prstGeom prst="rect">
            <a:avLst/>
          </a:prstGeom>
          <a:noFill/>
        </p:spPr>
        <p:txBody>
          <a:bodyPr/>
          <a:lstStyle>
            <a:lvl1pPr indent="0">
              <a:defRPr sz="2000" b="1"/>
            </a:lvl1pPr>
          </a:lstStyle>
          <a:p>
            <a:r>
              <a:t>ОБРАЗЕЦ ЗАГОЛОВКА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424862" cy="54006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264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5"/>
          <p:cNvSpPr/>
          <p:nvPr/>
        </p:nvSpPr>
        <p:spPr>
          <a:xfrm>
            <a:off x="0" y="-27384"/>
            <a:ext cx="9144000" cy="764705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indent="450000" algn="ctr">
              <a:defRPr sz="4400">
                <a:solidFill>
                  <a:srgbClr val="FFFFFF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pic>
        <p:nvPicPr>
          <p:cNvPr id="6" name="image1.png" descr="самара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68312" y="981075"/>
            <a:ext cx="8424863" cy="5400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685800" y="1700808"/>
            <a:ext cx="8458200" cy="147002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ИНФОРМАЦИЯ О РЕАЛИЗАЦИИ </a:t>
            </a:r>
            <a:r>
              <a:rPr lang="ru-RU" dirty="0" smtClean="0"/>
              <a:t>НП «ЭКОЛОГИЯ» НА </a:t>
            </a:r>
            <a:r>
              <a:rPr lang="ru-RU" dirty="0"/>
              <a:t>ТЕРРИТОРИИ МУНИЦИПАЛЬНОГО РАЙОНА </a:t>
            </a:r>
            <a:r>
              <a:rPr lang="ru-RU" dirty="0" smtClean="0"/>
              <a:t>ВОЛЖСКИЙ за 2019 год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40001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2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14659" y="883015"/>
            <a:ext cx="50008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Чистая страна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>
                <a:solidFill>
                  <a:prstClr val="black"/>
                </a:solidFill>
              </a:rPr>
              <a:t>Комплексная система обращения с твердыми                                                                                                                                                                                   коммунальными отходами                </a:t>
            </a:r>
            <a:r>
              <a:rPr lang="ru-RU" sz="800" b="1" dirty="0">
                <a:solidFill>
                  <a:prstClr val="black"/>
                </a:solidFill>
              </a:rPr>
              <a:t>         </a:t>
            </a:r>
            <a:r>
              <a:rPr lang="ru-RU" sz="900" b="1" dirty="0">
                <a:solidFill>
                  <a:prstClr val="black"/>
                </a:solidFill>
              </a:rPr>
              <a:t>  </a:t>
            </a:r>
            <a:r>
              <a:rPr lang="ru-RU" sz="1400" b="1" dirty="0">
                <a:solidFill>
                  <a:prstClr val="black"/>
                </a:solidFill>
              </a:rPr>
              <a:t>                    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>
                <a:solidFill>
                  <a:prstClr val="black"/>
                </a:solidFill>
              </a:rPr>
              <a:t>Чистая вода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77717" y="660085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Федеральные проекты, входящие в состав: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77717" y="1764632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Целевые показатели: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935105"/>
              </p:ext>
            </p:extLst>
          </p:nvPr>
        </p:nvGraphicFramePr>
        <p:xfrm>
          <a:off x="147253" y="5366925"/>
          <a:ext cx="8928993" cy="1326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38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56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33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35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86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813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71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80,6 % 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2661,611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4296,258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5346,786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4534,900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4170,316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4980,835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25990,706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58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3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19,4 % (ОБ)</a:t>
                      </a:r>
                      <a:endParaRPr lang="ru-RU" sz="1000" spc="-3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657,364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1346,465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1155,089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951,675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1128,970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1027,910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6267,473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56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Внебюджет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2148,625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4075,212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2009,366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1805,550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1410,370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2812,460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14261,583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180611" y="5060987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Ресурсы (млн. рублей):</a:t>
            </a:r>
            <a:r>
              <a:rPr lang="ru-RU" sz="1600" b="1" dirty="0"/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830470"/>
              </p:ext>
            </p:extLst>
          </p:nvPr>
        </p:nvGraphicFramePr>
        <p:xfrm>
          <a:off x="179512" y="2075252"/>
          <a:ext cx="8838813" cy="3066826"/>
        </p:xfrm>
        <a:graphic>
          <a:graphicData uri="http://schemas.openxmlformats.org/drawingml/2006/table">
            <a:tbl>
              <a:tblPr firstRow="1" firstCol="1" bandRow="1"/>
              <a:tblGrid>
                <a:gridCol w="47773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3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77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342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значение 2018</a:t>
                      </a:r>
                      <a:r>
                        <a:rPr lang="ru-RU" sz="11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769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Ликвидированы все выявленные на 01.01.2018 несанкционированные свалки в границах городов, шт.</a:t>
                      </a:r>
                      <a:endParaRPr lang="ru-RU" sz="1050" b="1" u="none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94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Доля твердых коммунальных отходов, направленных на утилизацию, в общем объеме образованных твердых коммунальных отходов, % 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3,8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3,9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4,5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8,8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11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94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Доля твердых коммунальных отходов, направленных на обработку, в общем объеме образованных твердых коммунальных отходов, % 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37,6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37,6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39,1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46,3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100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100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100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0337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Доля населения Самарской области, обеспеченного качественной питьевой водой из систем централизованного водоснабжения, %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84,2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84,2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84,4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84,8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85,7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89,6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7804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Доля городского населения Самарской области, обеспеченного качественной питьевой водой из систем централизованного водоснабжения, %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90,2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91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94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4578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cap="none" spc="-3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Снижение объема отводимых в р. Волгу загрязненных сточных вод, км</a:t>
                      </a:r>
                      <a:r>
                        <a:rPr lang="ru-RU" sz="1050" b="1" i="0" u="none" strike="noStrike" cap="none" spc="-3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r>
                        <a:rPr lang="ru-RU" sz="1050" b="1" i="0" u="none" strike="noStrike" cap="none" spc="-3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 в год 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0,15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0,10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4578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Отношение площади лесовосстановления и лесоразведения к площади вырубленных и погибших лесных насаждений, %</a:t>
                      </a:r>
                      <a:endParaRPr lang="ru-RU" sz="1050" b="1" i="0" u="none" strike="noStrike" cap="none" spc="-3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96,4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98,6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2129780" y="167352"/>
            <a:ext cx="529087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«ЭКОЛОГИЯ»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4572000" y="935333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4. Оздоровление Волги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5. Сохранение уникальных водных объектов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6. Сохранение лесов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6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2261412" y="57256"/>
            <a:ext cx="483722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НАЦИОНАЛЬНЫЙ ПРОЕКТ «ЭКОЛОГИЯ» </a:t>
            </a:r>
          </a:p>
          <a:p>
            <a:r>
              <a:rPr lang="ru-RU" sz="1800" dirty="0"/>
              <a:t>Муниципальный район Волжский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165577"/>
              </p:ext>
            </p:extLst>
          </p:nvPr>
        </p:nvGraphicFramePr>
        <p:xfrm>
          <a:off x="107504" y="703587"/>
          <a:ext cx="9001000" cy="574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/>
                        <a:t>Ключевые</a:t>
                      </a:r>
                      <a:r>
                        <a:rPr lang="ru-RU" sz="900" b="1" baseline="0" dirty="0"/>
                        <a:t> мероприятия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Объем</a:t>
                      </a:r>
                      <a:r>
                        <a:rPr lang="ru-RU" sz="900" b="1" baseline="0" dirty="0"/>
                        <a:t> финансирования  (федеральные средства/областные средства)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Краткое обоснование</a:t>
                      </a:r>
                      <a:r>
                        <a:rPr lang="ru-RU" sz="900" b="1" baseline="0" dirty="0"/>
                        <a:t> наличия данного мероприятия в региональной составляющей НП</a:t>
                      </a:r>
                      <a:endParaRPr lang="ru-RU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Рекультивация территорий в районе сельского поселения Рождествено Самарской области, техногенно деградированных несанкционированным размещением спиртовой барды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758,56 млн. рублей (федеральные средства – 438,90 млн. рублей, областные средства – 319,66 млн. 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Реализация мероприятия предусмотрена в 2019 – 2024 годах. </a:t>
                      </a:r>
                    </a:p>
                    <a:p>
                      <a:pPr rtl="0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В результате будет </a:t>
                      </a:r>
                      <a:r>
                        <a:rPr lang="ru-RU" sz="9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рекультивирован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участок несанкционированного размещения спиртовой барды – крупнотоннажного отхода производственной деятельности Рождественского </a:t>
                      </a:r>
                      <a:r>
                        <a:rPr lang="ru-RU" sz="9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спиртзавода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, находящегося на территории национального парка «Самарская Лука» в границах </a:t>
                      </a:r>
                      <a:r>
                        <a:rPr lang="ru-RU" sz="9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с.п.Рождествено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9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м.р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 Волжский площадью 40,88 га. Численность населения, улучшившего экологические условия проживания составляет более 200 тысяч человек.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системы водоснабжения пос. Ровно-Владимировка муниципального  района Волжский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83,21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млн. рублей (федеральные средства – </a:t>
                      </a: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71,56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млн. руб., консолидированные областные средства – 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11,65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млн. 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Реализация мероприятия предусмотрена в 2022 – 2023 годах. Жители не обеспечены водоснабжением (отсутствуют подземные источники, поверхностные - мелеют). Планируется </a:t>
                      </a:r>
                      <a:r>
                        <a:rPr lang="ru-RU" sz="9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запитка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от водозабора в пос. </a:t>
                      </a:r>
                      <a:r>
                        <a:rPr lang="ru-RU" sz="9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Гранный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 ПСД Имеется. Качественным водоснабжением будет обеспечено более 800 человек.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водопроводных сетей с. Дубовый Умет муниципального района Волжский</a:t>
                      </a:r>
                      <a:endParaRPr lang="ru-RU" sz="9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241,32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млн. рублей (федеральные средства – 207,54 млн. руб. консолидированные областные средства – 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33,78 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млн. 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Реализация мероприятия предусмотрена в 2021 – 2023 годах. Жители не обеспечены водоснабжением (отсутствуют подземные источники, поверхностные - мелеют). Планируется </a:t>
                      </a:r>
                      <a:r>
                        <a:rPr lang="ru-RU" sz="9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запитка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от водозабора в пос. </a:t>
                      </a:r>
                      <a:r>
                        <a:rPr lang="ru-RU" sz="9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Гранный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 ПСД Имеется. Качественным водоснабжением будет обеспечено более 3300 человек.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 водопроводных  сетей в с. Николаевка Волжского района</a:t>
                      </a:r>
                      <a:endParaRPr lang="ru-RU" sz="9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76,93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млн. рублей (федеральные средства – 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66,16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млн. руб., консолидированные областные средства – 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10,77 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млн. 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Реализация мероприятия предусмотрена в 2021 году. Жители не обеспечены водоснабжением (отсутствуют подземные источники, поверхностные - мелеют). Планируется </a:t>
                      </a:r>
                      <a:r>
                        <a:rPr lang="ru-RU" sz="9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запитка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от водозабора в пос. </a:t>
                      </a:r>
                      <a:r>
                        <a:rPr lang="ru-RU" sz="9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Гранный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 ПСД Имеется. Качественным водоснабжением будет обеспечено более 500 человек.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сортировочно-перегрузочного комплекса с площадкой сезонного накопления отходов в районе с. Рождествено Волжского района Самарской области</a:t>
                      </a:r>
                      <a:endParaRPr lang="ru-RU" sz="9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218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млн. рублей (федеральные средства – 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187,48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млн. рублей, областные средства – 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30,52 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млн. 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Реализация мероприятия предусмотрена в 2021 - 2022 годах. Целесообразность строительства обусловлена необходимостью увеличения доли обработанных ТКО в общем количестве образованных ТКО; увеличения доли отбора утильных фракций с последующим вовлечением их в хозяйственный оборот; снижения объемов захоронения отходов, а также необходимостью совершенствования системы обращения с ТКО на территории национального парка "Самарская Лука", правобережной части Волжского района и наличием естественных преград (</a:t>
                      </a:r>
                      <a:r>
                        <a:rPr lang="ru-RU" sz="9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р.Волга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, Жигулевские горы), препятствующих транспортированию ТКО на полигоны. Проектная мощность сортировочно-перегрузочного комплекса составляет 10 </a:t>
                      </a:r>
                      <a:r>
                        <a:rPr lang="ru-RU" sz="9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тыс.тонн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/год.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сортировочной станции в составе экотехнопарка «Зелененький»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1033  млн. рублей (федеральные средства – 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888,38 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млн. рублей, областные средства – 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144,62 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млн. рублей)</a:t>
                      </a:r>
                    </a:p>
                    <a:p>
                      <a:pPr algn="ctr"/>
                      <a:endParaRPr lang="ru-RU" sz="9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Реализация мероприятия предусмотрена в 2021 - 2022 годах. Целесообразность строительства обусловлена необходимостью увеличения доли обработанных ТКО в общем количестве образованных ТКО; увеличения доли отбора утильных фракций с последующим вовлечением их в хозяйственный оборот; снижения объемов захоронения отходов. Проектная мощность сортировочной станции составляет 350 тыс. тонн/год.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87430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2261411" y="57256"/>
            <a:ext cx="483722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НАЦИОНАЛЬНЫЙ ПРОЕКТ «ЭКОЛОГИЯ» </a:t>
            </a:r>
          </a:p>
          <a:p>
            <a:r>
              <a:rPr lang="ru-RU" sz="1800" dirty="0"/>
              <a:t>Муниципальный район Волжский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00526"/>
              </p:ext>
            </p:extLst>
          </p:nvPr>
        </p:nvGraphicFramePr>
        <p:xfrm>
          <a:off x="179511" y="1556792"/>
          <a:ext cx="8780282" cy="1228344"/>
        </p:xfrm>
        <a:graphic>
          <a:graphicData uri="http://schemas.openxmlformats.org/drawingml/2006/table">
            <a:tbl>
              <a:tblPr firstRow="1" firstCol="1" bandRow="1"/>
              <a:tblGrid>
                <a:gridCol w="3096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4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97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39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значение 2018</a:t>
                      </a:r>
                      <a:r>
                        <a:rPr lang="ru-RU" sz="11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78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u="none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населения Самарской области, обеспеченного качественной питьевой водой из систем централизованного водоснабжения, %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81,8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91,5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34533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1105</Words>
  <Application>Microsoft Office PowerPoint</Application>
  <PresentationFormat>Экран (4:3)</PresentationFormat>
  <Paragraphs>168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_ШАБЛОН_МЭР_СО - копия</vt:lpstr>
      <vt:lpstr>ИНФОРМАЦИЯ О РЕАЛИЗАЦИИ НП «ЭКОЛОГИЯ» НА ТЕРРИТОРИИ МУНИЦИПАЛЬНОГО РАЙОНА ВОЛЖСКИЙ за 2019 год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«Наименование»</dc:title>
  <dc:creator>Шайхова Л.Р.</dc:creator>
  <cp:lastModifiedBy>Сухова </cp:lastModifiedBy>
  <cp:revision>100</cp:revision>
  <cp:lastPrinted>2019-03-13T16:09:54Z</cp:lastPrinted>
  <dcterms:modified xsi:type="dcterms:W3CDTF">2020-12-10T10:54:00Z</dcterms:modified>
</cp:coreProperties>
</file>